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33" Type="http://schemas.openxmlformats.org/officeDocument/2006/relationships/font" Target="fonts/MavenPro-bold.fntdata"/><Relationship Id="rId10" Type="http://schemas.openxmlformats.org/officeDocument/2006/relationships/slide" Target="slides/slide5.xml"/><Relationship Id="rId32" Type="http://schemas.openxmlformats.org/officeDocument/2006/relationships/font" Target="fonts/MavenPro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.fntdata"/><Relationship Id="rId12" Type="http://schemas.openxmlformats.org/officeDocument/2006/relationships/slide" Target="slides/slide7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c61fd9cf9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c61fd9cf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c61fd9cf9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c61fd9cf9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c61fd9cf9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c61fd9cf9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f3f0720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bf3f0720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f3f0720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f3f0720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a5c4ee0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a5c4ee0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5c4ee0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a5c4ee0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daeef98a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daeef98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daeef98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daeef98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daeef98a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daeef98a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f89b108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bf89b108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b="1" lang="en" sz="10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kinesis</a:t>
            </a:r>
            <a:r>
              <a:rPr lang="en" sz="10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is an automatic and immediate change in your activity due to some sort of a stimulus. 'But what is a stimulus?' you might ask. A </a:t>
            </a:r>
            <a:r>
              <a:rPr b="1" lang="en" sz="10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stimulus</a:t>
            </a:r>
            <a:r>
              <a:rPr lang="en" sz="1050">
                <a:solidFill>
                  <a:srgbClr val="555555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is anything that causes an action or reaction from something else.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bf89b10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bf89b10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bf89b108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bf89b108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bf89b108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bf89b108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bf89b10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bf89b10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c61fd9cf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c61fd9cf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dbcecbf0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dbcecbf0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c61fd9cf9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c61fd9cf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c61fd9cf9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c61fd9cf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c61fd9cf9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c61fd9cf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c61fd9cf9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c61fd9cf9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bit.ly/WK-robot" TargetMode="External"/><Relationship Id="rId4" Type="http://schemas.openxmlformats.org/officeDocument/2006/relationships/hyperlink" Target="http://bit.ly/WK-muse" TargetMode="External"/><Relationship Id="rId5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bit.ly/WK-muse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25"/>
            <a:ext cx="4732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 Steam Camp 2018: </a:t>
            </a:r>
            <a:r>
              <a:rPr lang="en"/>
              <a:t>Waterkinesis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Danielle Olson &amp; Lily Zhang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Muse?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056750" y="1384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Muse headband was made so that you can track your brain activity as you meditate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Knowing what your brain activity looks like (steady or unsteady) can help you focus on relaxing rather than stressing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headband is an easy way for us to record our EEG data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775" y="3125293"/>
            <a:ext cx="2327650" cy="17911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250" y="3144649"/>
            <a:ext cx="2327650" cy="1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Muse headband structure</a:t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056750" y="1406200"/>
            <a:ext cx="3515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headband is used to detect and measure the activity of your brain, and it uses 7 finely calibrated sensors to do so.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There’s 2 sensors on the forehead, 2 behind the ears, and 3 additional reference sensors in the middle of your forehead.</a:t>
            </a:r>
            <a:endParaRPr sz="1800"/>
          </a:p>
        </p:txBody>
      </p:sp>
      <p:pic>
        <p:nvPicPr>
          <p:cNvPr id="352" name="Google Shape;352;p23"/>
          <p:cNvPicPr preferRelativeResize="0"/>
          <p:nvPr/>
        </p:nvPicPr>
        <p:blipFill rotWithShape="1">
          <a:blip r:embed="rId3">
            <a:alphaModFix/>
          </a:blip>
          <a:srcRect b="0" l="4216" r="9375" t="0"/>
          <a:stretch/>
        </p:blipFill>
        <p:spPr>
          <a:xfrm>
            <a:off x="4571850" y="1232475"/>
            <a:ext cx="4420524" cy="314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3"/>
          <p:cNvSpPr txBox="1"/>
          <p:nvPr/>
        </p:nvSpPr>
        <p:spPr>
          <a:xfrm>
            <a:off x="5566325" y="4308550"/>
            <a:ext cx="2907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Muse headband diagram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(Credit: Muse website)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</a:t>
            </a:r>
            <a:endParaRPr/>
          </a:p>
        </p:txBody>
      </p:sp>
      <p:sp>
        <p:nvSpPr>
          <p:cNvPr id="359" name="Google Shape;359;p24"/>
          <p:cNvSpPr txBox="1"/>
          <p:nvPr>
            <p:ph idx="1" type="body"/>
          </p:nvPr>
        </p:nvSpPr>
        <p:spPr>
          <a:xfrm>
            <a:off x="1056750" y="1395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headband starts by calibrating, which means it records your brain waves for a few seconds when you’re in a resting, calm state. This sets an example for what “relaxed” looks like in your brain. Then, it records you!</a:t>
            </a:r>
            <a:endParaRPr sz="1800"/>
          </a:p>
        </p:txBody>
      </p:sp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b="60872" l="2884" r="1604" t="13952"/>
          <a:stretch/>
        </p:blipFill>
        <p:spPr>
          <a:xfrm>
            <a:off x="1906175" y="2750500"/>
            <a:ext cx="4182601" cy="22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6088775" y="2692225"/>
            <a:ext cx="25545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Example graph from 50 seconds on the Muse app -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The first bump around 10s was right arm movement, the second bump around 20s was left arm movement, and the last big bump around 30s was a strong blink.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p24"/>
          <p:cNvSpPr txBox="1"/>
          <p:nvPr/>
        </p:nvSpPr>
        <p:spPr>
          <a:xfrm>
            <a:off x="6357175" y="3332550"/>
            <a:ext cx="22860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LEGO WeDo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LEGO WeDo</a:t>
            </a:r>
            <a:endParaRPr/>
          </a:p>
        </p:txBody>
      </p:sp>
      <p:sp>
        <p:nvSpPr>
          <p:cNvPr id="373" name="Google Shape;373;p26"/>
          <p:cNvSpPr txBox="1"/>
          <p:nvPr>
            <p:ph idx="1" type="body"/>
          </p:nvPr>
        </p:nvSpPr>
        <p:spPr>
          <a:xfrm>
            <a:off x="1056750" y="1448800"/>
            <a:ext cx="7030500" cy="3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73737"/>
                </a:solidFill>
              </a:rPr>
              <a:t>The LEGO WeDo is a hands-on STEM product created to combine the LEGO brick with classroom-friendly software</a:t>
            </a:r>
            <a:endParaRPr sz="1800">
              <a:solidFill>
                <a:srgbClr val="37373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373737"/>
                </a:solidFill>
              </a:rPr>
              <a:t>Today, we will use the LEGO WeDo extension on Cognimates to get the motor to move based on Muse inputs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74" name="Google Shape;374;p26"/>
          <p:cNvPicPr preferRelativeResize="0"/>
          <p:nvPr/>
        </p:nvPicPr>
        <p:blipFill rotWithShape="1">
          <a:blip r:embed="rId3">
            <a:alphaModFix/>
          </a:blip>
          <a:srcRect b="12633" l="6842" r="5652" t="21324"/>
          <a:stretch/>
        </p:blipFill>
        <p:spPr>
          <a:xfrm>
            <a:off x="2206079" y="2967425"/>
            <a:ext cx="2010642" cy="2023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 rotWithShape="1">
          <a:blip r:embed="rId4">
            <a:alphaModFix/>
          </a:blip>
          <a:srcRect b="14192" l="0" r="0" t="13212"/>
          <a:stretch/>
        </p:blipFill>
        <p:spPr>
          <a:xfrm>
            <a:off x="4530850" y="2967413"/>
            <a:ext cx="2787075" cy="20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7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Questions - Robots</a:t>
            </a:r>
            <a:endParaRPr/>
          </a:p>
        </p:txBody>
      </p:sp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961250" y="1982150"/>
            <a:ext cx="3931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hlink"/>
                </a:solidFill>
                <a:hlinkClick r:id="rId3"/>
              </a:rPr>
              <a:t>bit.ly/WK-robot</a:t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 u="sng">
                <a:solidFill>
                  <a:schemeClr val="accent5"/>
                </a:solidFill>
                <a:hlinkClick r:id="rId4"/>
              </a:rPr>
              <a:t>bit.ly/WK-muse</a:t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87" name="Google Shape;387;p28"/>
          <p:cNvPicPr preferRelativeResize="0"/>
          <p:nvPr/>
        </p:nvPicPr>
        <p:blipFill rotWithShape="1">
          <a:blip r:embed="rId5">
            <a:alphaModFix/>
          </a:blip>
          <a:srcRect b="0" l="0" r="0" t="4870"/>
          <a:stretch/>
        </p:blipFill>
        <p:spPr>
          <a:xfrm>
            <a:off x="5164425" y="1292700"/>
            <a:ext cx="2009600" cy="3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share!</a:t>
            </a:r>
            <a:endParaRPr/>
          </a:p>
        </p:txBody>
      </p:sp>
      <p:sp>
        <p:nvSpPr>
          <p:cNvPr id="393" name="Google Shape;393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would you teach a robot?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Questions - Brain</a:t>
            </a:r>
            <a:endParaRPr/>
          </a:p>
        </p:txBody>
      </p:sp>
      <p:sp>
        <p:nvSpPr>
          <p:cNvPr id="399" name="Google Shape;399;p30"/>
          <p:cNvSpPr txBox="1"/>
          <p:nvPr>
            <p:ph idx="1" type="body"/>
          </p:nvPr>
        </p:nvSpPr>
        <p:spPr>
          <a:xfrm>
            <a:off x="1114175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u="sng">
                <a:solidFill>
                  <a:schemeClr val="accent5"/>
                </a:solidFill>
                <a:hlinkClick r:id="rId3"/>
              </a:rPr>
              <a:t>bit.ly/WK-muse</a:t>
            </a:r>
            <a:endParaRPr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372" y="1260750"/>
            <a:ext cx="2941751" cy="344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share!</a:t>
            </a:r>
            <a:endParaRPr/>
          </a:p>
        </p:txBody>
      </p:sp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would you do with brain-computer communication?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056750" y="1209550"/>
            <a:ext cx="7321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Let the students have fun with science to create a project that’s inspiring and hopefully sparks scientific excitement!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chemeClr val="accent5"/>
                </a:solidFill>
              </a:rPr>
              <a:t>→  Waterkinesis</a:t>
            </a:r>
            <a:r>
              <a:rPr i="1" lang="en" sz="1800"/>
              <a:t>: Control objects in water with your mind!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Muse headsets to read brain movement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Lego WeDo to create a waterproof, moving device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Control the Lego WeDo using EEG waves from the Muse headset</a:t>
            </a:r>
            <a:endParaRPr i="1" sz="18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175" y="3795000"/>
            <a:ext cx="1853650" cy="122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Cognimates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Cognimates</a:t>
            </a:r>
            <a:endParaRPr/>
          </a:p>
        </p:txBody>
      </p:sp>
      <p:sp>
        <p:nvSpPr>
          <p:cNvPr id="417" name="Google Shape;417;p33"/>
          <p:cNvSpPr txBox="1"/>
          <p:nvPr>
            <p:ph idx="1" type="body"/>
          </p:nvPr>
        </p:nvSpPr>
        <p:spPr>
          <a:xfrm>
            <a:off x="1056750" y="13849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Cognimates is a platform where you (and your parents!) can participate in creative programming activities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  <a:highlight>
                  <a:srgbClr val="FFFFFF"/>
                </a:highlight>
              </a:rPr>
              <a:t>Learn how to build games, program robots, or train your own Artificial Intelligence models (like text or speech recognition)</a:t>
            </a:r>
            <a:endParaRPr sz="1800"/>
          </a:p>
        </p:txBody>
      </p:sp>
      <p:pic>
        <p:nvPicPr>
          <p:cNvPr id="418" name="Google Shape;418;p33"/>
          <p:cNvPicPr preferRelativeResize="0"/>
          <p:nvPr/>
        </p:nvPicPr>
        <p:blipFill rotWithShape="1">
          <a:blip r:embed="rId3">
            <a:alphaModFix/>
          </a:blip>
          <a:srcRect b="9416" l="6100" r="6380" t="19626"/>
          <a:stretch/>
        </p:blipFill>
        <p:spPr>
          <a:xfrm>
            <a:off x="465600" y="2803400"/>
            <a:ext cx="4951800" cy="2258226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3"/>
          <p:cNvSpPr txBox="1"/>
          <p:nvPr/>
        </p:nvSpPr>
        <p:spPr>
          <a:xfrm>
            <a:off x="5546450" y="3403975"/>
            <a:ext cx="35556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Website: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Nunito"/>
                <a:ea typeface="Nunito"/>
                <a:cs typeface="Nunito"/>
                <a:sym typeface="Nunito"/>
              </a:rPr>
              <a:t>cognimates.me/</a:t>
            </a:r>
            <a:endParaRPr b="1" sz="3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Cognimates</a:t>
            </a:r>
            <a:endParaRPr/>
          </a:p>
        </p:txBody>
      </p:sp>
      <p:sp>
        <p:nvSpPr>
          <p:cNvPr id="425" name="Google Shape;425;p34"/>
          <p:cNvSpPr txBox="1"/>
          <p:nvPr>
            <p:ph idx="1" type="body"/>
          </p:nvPr>
        </p:nvSpPr>
        <p:spPr>
          <a:xfrm>
            <a:off x="1056750" y="13955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 to the “projects” tab on the Cognimates website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Pick a starter project, and follow the guided steps to get started!</a:t>
            </a:r>
            <a:endParaRPr sz="1800"/>
          </a:p>
        </p:txBody>
      </p:sp>
      <p:pic>
        <p:nvPicPr>
          <p:cNvPr id="426" name="Google Shape;426;p34"/>
          <p:cNvPicPr preferRelativeResize="0"/>
          <p:nvPr/>
        </p:nvPicPr>
        <p:blipFill rotWithShape="1">
          <a:blip r:embed="rId3">
            <a:alphaModFix/>
          </a:blip>
          <a:srcRect b="8259" l="19392" r="9936" t="16240"/>
          <a:stretch/>
        </p:blipFill>
        <p:spPr>
          <a:xfrm>
            <a:off x="1056750" y="2130850"/>
            <a:ext cx="4558300" cy="2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4"/>
          <p:cNvSpPr txBox="1"/>
          <p:nvPr/>
        </p:nvSpPr>
        <p:spPr>
          <a:xfrm>
            <a:off x="5850575" y="2678075"/>
            <a:ext cx="26940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Example starter project where you train your computer to recognize photos of your hands and play rock, paper, scissors!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24242"/>
                </a:solidFill>
                <a:latin typeface="Maven Pro"/>
                <a:ea typeface="Maven Pro"/>
                <a:cs typeface="Maven Pro"/>
                <a:sym typeface="Maven Pro"/>
              </a:rPr>
              <a:t>Big Idea</a:t>
            </a:r>
            <a:endParaRPr b="1" sz="2800">
              <a:solidFill>
                <a:srgbClr val="424242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6413150" y="1946075"/>
            <a:ext cx="22428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Muse headset records your data and sends it over to Cognimates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6413150" y="3740825"/>
            <a:ext cx="24096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Lego Wedo is programmed on Cognimates using the Muse data to move the motor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b="2167" l="6649" r="4925" t="4418"/>
          <a:stretch/>
        </p:blipFill>
        <p:spPr>
          <a:xfrm>
            <a:off x="1472550" y="1238550"/>
            <a:ext cx="4646076" cy="36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EEG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Brain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201850" y="17252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Your brain is made up of billions of nerve cells called </a:t>
            </a:r>
            <a:r>
              <a:rPr b="1" lang="en" sz="1800">
                <a:solidFill>
                  <a:srgbClr val="000000"/>
                </a:solidFill>
              </a:rPr>
              <a:t>neurons</a:t>
            </a:r>
            <a:r>
              <a:rPr lang="en" sz="1800">
                <a:solidFill>
                  <a:srgbClr val="000000"/>
                </a:solidFill>
              </a:rPr>
              <a:t>, connected to each other in networks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300" y="2754475"/>
            <a:ext cx="3513200" cy="19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 rotWithShape="1">
          <a:blip r:embed="rId4">
            <a:alphaModFix/>
          </a:blip>
          <a:srcRect b="6664" l="0" r="0" t="0"/>
          <a:stretch/>
        </p:blipFill>
        <p:spPr>
          <a:xfrm>
            <a:off x="5367675" y="2754475"/>
            <a:ext cx="2607159" cy="19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Brain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1056750" y="14701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Every time you make a movement or have an emotional response, your brain also experiences lots of activity!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The brain fires messages across networks to say things like “our human is now moving his left arm” or “our human is now blinking”</a:t>
            </a:r>
            <a:endParaRPr sz="1800"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499" y="3003324"/>
            <a:ext cx="2026425" cy="202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650" y="3153313"/>
            <a:ext cx="2438400" cy="18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EEG?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056750" y="14576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</a:rPr>
              <a:t>EEG stands for </a:t>
            </a:r>
            <a:r>
              <a:rPr b="1" lang="en" sz="1800">
                <a:solidFill>
                  <a:srgbClr val="000000"/>
                </a:solidFill>
              </a:rPr>
              <a:t>Electroencephalography</a:t>
            </a:r>
            <a:endParaRPr b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EEG is what we use to record brain activity in the form of graphs, just like you can record your heartbeat on a graph and see it on a heartbeat monitor</a:t>
            </a:r>
            <a:endParaRPr sz="1800"/>
          </a:p>
        </p:txBody>
      </p:sp>
      <p:pic>
        <p:nvPicPr>
          <p:cNvPr id="323" name="Google Shape;323;p19"/>
          <p:cNvPicPr preferRelativeResize="0"/>
          <p:nvPr/>
        </p:nvPicPr>
        <p:blipFill rotWithShape="1">
          <a:blip r:embed="rId3">
            <a:alphaModFix/>
          </a:blip>
          <a:srcRect b="0" l="-2938" r="8151" t="0"/>
          <a:stretch/>
        </p:blipFill>
        <p:spPr>
          <a:xfrm>
            <a:off x="1470038" y="3005025"/>
            <a:ext cx="5488782" cy="12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9"/>
          <p:cNvSpPr txBox="1"/>
          <p:nvPr/>
        </p:nvSpPr>
        <p:spPr>
          <a:xfrm>
            <a:off x="3244350" y="4226350"/>
            <a:ext cx="31494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One second of EEG signal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types of EEG signals</a:t>
            </a:r>
            <a:endParaRPr/>
          </a:p>
        </p:txBody>
      </p:sp>
      <p:sp>
        <p:nvSpPr>
          <p:cNvPr id="330" name="Google Shape;330;p20"/>
          <p:cNvSpPr txBox="1"/>
          <p:nvPr>
            <p:ph idx="1" type="body"/>
          </p:nvPr>
        </p:nvSpPr>
        <p:spPr>
          <a:xfrm>
            <a:off x="1056750" y="1446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Your brain emits different types of waves depending on your state - whether you’re awake or asleep, relaxed or distressed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Based on emotions and actions, the graphs will record different patterns and different types of waves</a:t>
            </a:r>
            <a:endParaRPr sz="1800"/>
          </a:p>
        </p:txBody>
      </p:sp>
      <p:pic>
        <p:nvPicPr>
          <p:cNvPr id="331" name="Google Shape;331;p20"/>
          <p:cNvPicPr preferRelativeResize="0"/>
          <p:nvPr/>
        </p:nvPicPr>
        <p:blipFill rotWithShape="1">
          <a:blip r:embed="rId3">
            <a:alphaModFix/>
          </a:blip>
          <a:srcRect b="0" l="-1729" r="0" t="0"/>
          <a:stretch/>
        </p:blipFill>
        <p:spPr>
          <a:xfrm>
            <a:off x="2220800" y="2843225"/>
            <a:ext cx="3608500" cy="224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0"/>
          <p:cNvSpPr txBox="1"/>
          <p:nvPr/>
        </p:nvSpPr>
        <p:spPr>
          <a:xfrm>
            <a:off x="5992700" y="3227750"/>
            <a:ext cx="28671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Different signals and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graphs depending on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different states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Muse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